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94" r:id="rId2"/>
  </p:sldMasterIdLst>
  <p:notesMasterIdLst>
    <p:notesMasterId r:id="rId11"/>
  </p:notesMasterIdLst>
  <p:handoutMasterIdLst>
    <p:handoutMasterId r:id="rId12"/>
  </p:handoutMasterIdLst>
  <p:sldIdLst>
    <p:sldId id="270" r:id="rId3"/>
    <p:sldId id="283" r:id="rId4"/>
    <p:sldId id="287" r:id="rId5"/>
    <p:sldId id="296" r:id="rId6"/>
    <p:sldId id="297" r:id="rId7"/>
    <p:sldId id="286" r:id="rId8"/>
    <p:sldId id="295" r:id="rId9"/>
    <p:sldId id="29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93A3BC-ACC7-E64E-AC0D-EEE833E3B8BF}">
          <p14:sldIdLst>
            <p14:sldId id="270"/>
            <p14:sldId id="283"/>
            <p14:sldId id="287"/>
            <p14:sldId id="296"/>
            <p14:sldId id="297"/>
            <p14:sldId id="286"/>
            <p14:sldId id="295"/>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9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2" autoAdjust="0"/>
    <p:restoredTop sz="64710" autoAdjust="0"/>
  </p:normalViewPr>
  <p:slideViewPr>
    <p:cSldViewPr snapToGrid="0">
      <p:cViewPr>
        <p:scale>
          <a:sx n="80" d="100"/>
          <a:sy n="80" d="100"/>
        </p:scale>
        <p:origin x="144" y="160"/>
      </p:cViewPr>
      <p:guideLst/>
    </p:cSldViewPr>
  </p:slideViewPr>
  <p:notesTextViewPr>
    <p:cViewPr>
      <p:scale>
        <a:sx n="3" d="2"/>
        <a:sy n="3" d="2"/>
      </p:scale>
      <p:origin x="0" y="0"/>
    </p:cViewPr>
  </p:notesTextViewPr>
  <p:notesViewPr>
    <p:cSldViewPr snapToGrid="0">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00FC0-9E7A-4C53-8A3B-3C3C9A736C42}" type="datetimeFigureOut">
              <a:rPr lang="en-US" smtClean="0"/>
              <a:t>6/2/17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8944F-81ED-4843-A3E6-D41A6908762D}" type="slidenum">
              <a:rPr lang="en-US" smtClean="0"/>
              <a:t>‹#›</a:t>
            </a:fld>
            <a:endParaRPr lang="en-US"/>
          </a:p>
        </p:txBody>
      </p:sp>
    </p:spTree>
    <p:extLst>
      <p:ext uri="{BB962C8B-B14F-4D97-AF65-F5344CB8AC3E}">
        <p14:creationId xmlns:p14="http://schemas.microsoft.com/office/powerpoint/2010/main" val="145071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122B6-E47E-4A80-A9F3-23FD10D674FE}" type="datetimeFigureOut">
              <a:rPr lang="en-US" smtClean="0"/>
              <a:t>6/2/17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1C5CE-222C-4659-9A99-B99FC42AF6EC}" type="slidenum">
              <a:rPr lang="en-US" smtClean="0"/>
              <a:t>‹#›</a:t>
            </a:fld>
            <a:endParaRPr lang="en-US"/>
          </a:p>
        </p:txBody>
      </p:sp>
    </p:spTree>
    <p:extLst>
      <p:ext uri="{BB962C8B-B14F-4D97-AF65-F5344CB8AC3E}">
        <p14:creationId xmlns:p14="http://schemas.microsoft.com/office/powerpoint/2010/main" val="221252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VMware, Citrix, etc.</a:t>
            </a:r>
          </a:p>
          <a:p>
            <a:endParaRPr lang="en-US" dirty="0" smtClean="0"/>
          </a:p>
          <a:p>
            <a:r>
              <a:rPr lang="en-US" dirty="0" smtClean="0"/>
              <a:t>I'm on LinkedIn and Twitter, feel free to connect</a:t>
            </a:r>
          </a:p>
          <a:p>
            <a:endParaRPr lang="en-US" dirty="0" smtClean="0"/>
          </a:p>
          <a:p>
            <a:r>
              <a:rPr lang="en-US" dirty="0" smtClean="0"/>
              <a:t>Slack - Modern hosted chat service, it's bridged with the PowerShell channel on IRC and is quite handy:</a:t>
            </a:r>
          </a:p>
          <a:p>
            <a:pPr marL="171450" indent="-171450">
              <a:buFont typeface="Arial" panose="020B0604020202020204" pitchFamily="34" charset="0"/>
              <a:buChar char="•"/>
            </a:pPr>
            <a:r>
              <a:rPr lang="en-US" dirty="0" smtClean="0"/>
              <a:t>I can ask questions and talented folks like Joel Bennet, Dave Wyatt, Kirk Munro, Justin Rich, and many others, including a few from the PowerShell team, might jump in to help.</a:t>
            </a:r>
          </a:p>
          <a:p>
            <a:pPr marL="171450" indent="-171450">
              <a:buFont typeface="Arial" panose="020B0604020202020204" pitchFamily="34" charset="0"/>
              <a:buChar char="•"/>
            </a:pPr>
            <a:r>
              <a:rPr lang="en-US" dirty="0" smtClean="0"/>
              <a:t>I also find that trying to help others can help you learn a bit.</a:t>
            </a:r>
          </a:p>
          <a:p>
            <a:pPr marL="171450" indent="-171450">
              <a:buFont typeface="Arial" panose="020B0604020202020204" pitchFamily="34" charset="0"/>
              <a:buChar char="•"/>
            </a:pPr>
            <a:r>
              <a:rPr lang="en-US" dirty="0" smtClean="0"/>
              <a:t>If your boss is asking 'why are you in a chatroom at work!' - turns out when you put a bunch of PowerShell folks in a chat room, some interesting ideas that you could take back to work and implement might come up. Or someone mentions an issue you're experiencing and how they fixed it. Very helpful!</a:t>
            </a:r>
          </a:p>
          <a:p>
            <a:endParaRPr lang="en-US" dirty="0" smtClean="0"/>
          </a:p>
          <a:p>
            <a:r>
              <a:rPr lang="en-US" dirty="0" smtClean="0"/>
              <a:t>slack.poshcode.org &gt; submit your e-mail, join up!</a:t>
            </a:r>
          </a:p>
        </p:txBody>
      </p:sp>
      <p:sp>
        <p:nvSpPr>
          <p:cNvPr id="4" name="Slide Number Placeholder 3"/>
          <p:cNvSpPr>
            <a:spLocks noGrp="1"/>
          </p:cNvSpPr>
          <p:nvPr>
            <p:ph type="sldNum" sz="quarter" idx="10"/>
          </p:nvPr>
        </p:nvSpPr>
        <p:spPr/>
        <p:txBody>
          <a:bodyPr/>
          <a:lstStyle/>
          <a:p>
            <a:fld id="{3DF1C5CE-222C-4659-9A99-B99FC42AF6EC}" type="slidenum">
              <a:rPr lang="en-US" smtClean="0"/>
              <a:t>2</a:t>
            </a:fld>
            <a:endParaRPr lang="en-US"/>
          </a:p>
        </p:txBody>
      </p:sp>
    </p:spTree>
    <p:extLst>
      <p:ext uri="{BB962C8B-B14F-4D97-AF65-F5344CB8AC3E}">
        <p14:creationId xmlns:p14="http://schemas.microsoft.com/office/powerpoint/2010/main" val="257117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a commit </a:t>
            </a:r>
            <a:r>
              <a:rPr lang="en-US" baseline="0" dirty="0" smtClean="0"/>
              <a:t>from the DSC resources on GitHub – a commit is just a </a:t>
            </a:r>
            <a:r>
              <a:rPr lang="en-US" dirty="0" smtClean="0"/>
              <a:t>snapshot of</a:t>
            </a:r>
            <a:r>
              <a:rPr lang="en-US" baseline="0" dirty="0" smtClean="0"/>
              <a:t> the project at one point in time</a:t>
            </a: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the past, if you wanted to fix a bug</a:t>
            </a:r>
            <a:r>
              <a:rPr lang="en-US" sz="1200" kern="1200" baseline="0" dirty="0" smtClean="0">
                <a:solidFill>
                  <a:schemeClr val="tx1"/>
                </a:solidFill>
                <a:latin typeface="+mn-lt"/>
                <a:ea typeface="+mn-ea"/>
                <a:cs typeface="+mn-cs"/>
              </a:rPr>
              <a:t> or add a feature to Microsoft’s DSC resources or community modules, you would…</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Write the code!</a:t>
            </a:r>
            <a:endParaRPr lang="en-US" sz="1200"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Microsoft/authors updates the resource/module…</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You merge in your changes or put off updating</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Not sustainable.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Learn the basics of GitHub and Git</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Submit a pull request</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If accepted, your code will be included in all future updates!</a:t>
            </a: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F1C5CE-222C-4659-9A99-B99FC42AF6EC}" type="slidenum">
              <a:rPr lang="en-US" smtClean="0"/>
              <a:t>3</a:t>
            </a:fld>
            <a:endParaRPr lang="en-US"/>
          </a:p>
        </p:txBody>
      </p:sp>
    </p:spTree>
    <p:extLst>
      <p:ext uri="{BB962C8B-B14F-4D97-AF65-F5344CB8AC3E}">
        <p14:creationId xmlns:p14="http://schemas.microsoft.com/office/powerpoint/2010/main" val="337864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the real script?</a:t>
            </a:r>
          </a:p>
          <a:p>
            <a:r>
              <a:rPr lang="en-US" dirty="0" smtClean="0"/>
              <a:t>Are people changing old scripts by accident?</a:t>
            </a:r>
            <a:endParaRPr lang="en-US" baseline="0" dirty="0" smtClean="0"/>
          </a:p>
          <a:p>
            <a:r>
              <a:rPr lang="en-US" baseline="0" dirty="0" smtClean="0"/>
              <a:t>What on earth do I do when I need to change the running script?  Append a creative new time format? Give up?</a:t>
            </a:r>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4</a:t>
            </a:fld>
            <a:endParaRPr lang="en-US"/>
          </a:p>
        </p:txBody>
      </p:sp>
    </p:spTree>
    <p:extLst>
      <p:ext uri="{BB962C8B-B14F-4D97-AF65-F5344CB8AC3E}">
        <p14:creationId xmlns:p14="http://schemas.microsoft.com/office/powerpoint/2010/main" val="118861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I’m going to make the assumption that you’ve seen the light and want to use version control, I don’t want to spend too much time on the importance of using this. I’ve included a few links in the notes. Long story short? It’s included in Tom </a:t>
            </a:r>
            <a:r>
              <a:rPr lang="en-US" baseline="0" dirty="0" err="1" smtClean="0"/>
              <a:t>Limoncelli’s</a:t>
            </a:r>
            <a:r>
              <a:rPr lang="en-US" baseline="0" dirty="0" smtClean="0"/>
              <a:t> Operations Report Card.</a:t>
            </a:r>
          </a:p>
          <a:p>
            <a:endParaRPr lang="en-US" baseline="0" dirty="0" smtClean="0"/>
          </a:p>
          <a:p>
            <a:r>
              <a:rPr lang="en-US" dirty="0" smtClean="0"/>
              <a:t>Plenty of examples on why you should use source 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www.opsreportcard.com</a:t>
            </a:r>
            <a:r>
              <a:rPr lang="en-US" sz="1200" kern="1200" dirty="0" smtClean="0">
                <a:solidFill>
                  <a:schemeClr val="tx1"/>
                </a:solidFill>
                <a:latin typeface="+mn-lt"/>
                <a:ea typeface="+mn-ea"/>
                <a:cs typeface="+mn-cs"/>
              </a:rPr>
              <a:t>/section/6 – Because Tom said so : )</a:t>
            </a:r>
            <a:endParaRPr lang="en-US" dirty="0" smtClean="0"/>
          </a:p>
          <a:p>
            <a:pPr marL="171450" indent="-171450">
              <a:buFont typeface="Arial" panose="020B0604020202020204" pitchFamily="34" charset="0"/>
              <a:buChar char="•"/>
            </a:pPr>
            <a:r>
              <a:rPr lang="en-US" dirty="0" smtClean="0"/>
              <a:t>http://</a:t>
            </a:r>
            <a:r>
              <a:rPr lang="en-US" dirty="0" err="1" smtClean="0"/>
              <a:t>stackoverflow.com</a:t>
            </a:r>
            <a:r>
              <a:rPr lang="en-US" dirty="0" smtClean="0"/>
              <a:t>/questions/1408450/why-should-</a:t>
            </a:r>
            <a:r>
              <a:rPr lang="en-US" dirty="0" err="1" smtClean="0"/>
              <a:t>i</a:t>
            </a:r>
            <a:r>
              <a:rPr lang="en-US" dirty="0" smtClean="0"/>
              <a:t>-use-version-control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www.git-tower.com</a:t>
            </a:r>
            <a:r>
              <a:rPr lang="en-US" sz="1200" kern="1200" dirty="0" smtClean="0">
                <a:solidFill>
                  <a:schemeClr val="tx1"/>
                </a:solidFill>
                <a:latin typeface="+mn-lt"/>
                <a:ea typeface="+mn-ea"/>
                <a:cs typeface="+mn-cs"/>
              </a:rPr>
              <a:t>/learn/</a:t>
            </a: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ebook</a:t>
            </a:r>
            <a:r>
              <a:rPr lang="en-US" sz="1200" kern="1200" dirty="0" smtClean="0">
                <a:solidFill>
                  <a:schemeClr val="tx1"/>
                </a:solidFill>
                <a:latin typeface="+mn-lt"/>
                <a:ea typeface="+mn-ea"/>
                <a:cs typeface="+mn-cs"/>
              </a:rPr>
              <a:t>/mac/basics/why-use-version-control</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hgbook.red-bean.com</a:t>
            </a:r>
            <a:r>
              <a:rPr lang="en-US" sz="1200" kern="1200" dirty="0" smtClean="0">
                <a:solidFill>
                  <a:schemeClr val="tx1"/>
                </a:solidFill>
                <a:latin typeface="+mn-lt"/>
                <a:ea typeface="+mn-ea"/>
                <a:cs typeface="+mn-cs"/>
              </a:rPr>
              <a:t>/read/how-did-we-get-</a:t>
            </a:r>
            <a:r>
              <a:rPr lang="en-US" sz="1200" kern="1200" dirty="0" err="1" smtClean="0">
                <a:solidFill>
                  <a:schemeClr val="tx1"/>
                </a:solidFill>
                <a:latin typeface="+mn-lt"/>
                <a:ea typeface="+mn-ea"/>
                <a:cs typeface="+mn-cs"/>
              </a:rPr>
              <a:t>here.html</a:t>
            </a:r>
            <a:endParaRPr lang="en-US" sz="1200" kern="120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betterexplained.com</a:t>
            </a:r>
            <a:r>
              <a:rPr lang="en-US" sz="1200" kern="1200" dirty="0" smtClean="0">
                <a:solidFill>
                  <a:schemeClr val="tx1"/>
                </a:solidFill>
                <a:latin typeface="+mn-lt"/>
                <a:ea typeface="+mn-ea"/>
                <a:cs typeface="+mn-cs"/>
              </a:rPr>
              <a:t>/articles/a-visual-guide-to-version-control/</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 going into details, at work, we</a:t>
            </a:r>
            <a:r>
              <a:rPr lang="en-US" sz="1200" kern="1200" baseline="0" dirty="0" smtClean="0">
                <a:solidFill>
                  <a:schemeClr val="tx1"/>
                </a:solidFill>
                <a:latin typeface="+mn-lt"/>
                <a:ea typeface="+mn-ea"/>
                <a:cs typeface="+mn-cs"/>
              </a:rPr>
              <a:t> have a module used by a few teams.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I push to this </a:t>
            </a:r>
            <a:r>
              <a:rPr lang="en-US" sz="1200" kern="1200" baseline="0" dirty="0" err="1" smtClean="0">
                <a:solidFill>
                  <a:schemeClr val="tx1"/>
                </a:solidFill>
                <a:latin typeface="+mn-lt"/>
                <a:ea typeface="+mn-ea"/>
                <a:cs typeface="+mn-cs"/>
              </a:rPr>
              <a:t>git</a:t>
            </a:r>
            <a:r>
              <a:rPr lang="en-US" sz="1200" kern="1200" baseline="0" dirty="0" smtClean="0">
                <a:solidFill>
                  <a:schemeClr val="tx1"/>
                </a:solidFill>
                <a:latin typeface="+mn-lt"/>
                <a:ea typeface="+mn-ea"/>
                <a:cs typeface="+mn-cs"/>
              </a:rPr>
              <a:t> repository, Jenkins can run some pester tests, and if all goes well, copy the module out to a network share that systems regularly update from.</a:t>
            </a:r>
            <a:endParaRPr lang="en-US" sz="1200" kern="1200" dirty="0" smtClean="0">
              <a:solidFill>
                <a:schemeClr val="tx1"/>
              </a:solidFill>
              <a:latin typeface="+mn-lt"/>
              <a:ea typeface="+mn-ea"/>
              <a:cs typeface="+mn-cs"/>
            </a:endParaRPr>
          </a:p>
          <a:p>
            <a:endParaRPr lang="en-US" dirty="0" smtClean="0"/>
          </a:p>
          <a:p>
            <a:endParaRPr lang="en-US" dirty="0" smtClean="0"/>
          </a:p>
          <a:p>
            <a:r>
              <a:rPr lang="en-US" dirty="0" smtClean="0"/>
              <a:t>Examples</a:t>
            </a:r>
            <a:r>
              <a:rPr lang="en-US" baseline="0" dirty="0" smtClean="0"/>
              <a:t> leveraging a popular continuous integration and delivery solution, Jenkins:</a:t>
            </a:r>
            <a:endParaRPr lang="en-US" dirty="0" smtClean="0"/>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www.hodgkins.net.au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powershell</a:t>
            </a:r>
            <a:r>
              <a:rPr lang="en-US" sz="1200" kern="1200" dirty="0" smtClean="0">
                <a:solidFill>
                  <a:schemeClr val="tx1"/>
                </a:solidFill>
                <a:latin typeface="+mn-lt"/>
                <a:ea typeface="+mn-ea"/>
                <a:cs typeface="+mn-cs"/>
              </a:rPr>
              <a:t>/automating-with-jenkins-and-powershell-on-windows-part-1/ (Link</a:t>
            </a:r>
            <a:r>
              <a:rPr lang="en-US" sz="1200" kern="1200" baseline="0" dirty="0" smtClean="0">
                <a:solidFill>
                  <a:schemeClr val="tx1"/>
                </a:solidFill>
                <a:latin typeface="+mn-lt"/>
                <a:ea typeface="+mn-ea"/>
                <a:cs typeface="+mn-cs"/>
              </a:rPr>
              <a:t> to part 2 included</a:t>
            </a:r>
            <a:r>
              <a:rPr lang="en-US" sz="1200" kern="1200" dirty="0" smtClean="0">
                <a:solidFill>
                  <a:schemeClr val="tx1"/>
                </a:solidFill>
                <a:latin typeface="+mn-lt"/>
                <a:ea typeface="+mn-ea"/>
                <a:cs typeface="+mn-cs"/>
              </a:rPr>
              <a:t>)</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www.dexterposh.com</a:t>
            </a:r>
            <a:r>
              <a:rPr lang="en-US" sz="1200" kern="1200" dirty="0" smtClean="0">
                <a:solidFill>
                  <a:schemeClr val="tx1"/>
                </a:solidFill>
                <a:latin typeface="+mn-lt"/>
                <a:ea typeface="+mn-ea"/>
                <a:cs typeface="+mn-cs"/>
              </a:rPr>
              <a:t>/2015/06/</a:t>
            </a:r>
            <a:r>
              <a:rPr lang="en-US" sz="1200" kern="1200" dirty="0" err="1" smtClean="0">
                <a:solidFill>
                  <a:schemeClr val="tx1"/>
                </a:solidFill>
                <a:latin typeface="+mn-lt"/>
                <a:ea typeface="+mn-ea"/>
                <a:cs typeface="+mn-cs"/>
              </a:rPr>
              <a:t>powershell</a:t>
            </a:r>
            <a:r>
              <a:rPr lang="en-US" sz="1200" kern="1200" dirty="0" smtClean="0">
                <a:solidFill>
                  <a:schemeClr val="tx1"/>
                </a:solidFill>
                <a:latin typeface="+mn-lt"/>
                <a:ea typeface="+mn-ea"/>
                <a:cs typeface="+mn-cs"/>
              </a:rPr>
              <a:t>-pester-</a:t>
            </a:r>
            <a:r>
              <a:rPr lang="en-US" sz="1200" kern="1200" dirty="0" err="1" smtClean="0">
                <a:solidFill>
                  <a:schemeClr val="tx1"/>
                </a:solidFill>
                <a:latin typeface="+mn-lt"/>
                <a:ea typeface="+mn-ea"/>
                <a:cs typeface="+mn-cs"/>
              </a:rPr>
              <a:t>jenkins</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ci.html</a:t>
            </a:r>
            <a:endParaRPr lang="en-US" sz="1200" kern="1200" dirty="0" smtClean="0">
              <a:solidFill>
                <a:schemeClr val="tx1"/>
              </a:solidFill>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latin typeface="+mn-lt"/>
              <a:ea typeface="+mn-ea"/>
              <a:cs typeface="+mn-cs"/>
            </a:endParaRPr>
          </a:p>
          <a:p>
            <a:pPr marL="0" indent="0">
              <a:buFont typeface="Arial" panose="020B0604020202020204" pitchFamily="34" charset="0"/>
              <a:buNone/>
            </a:pPr>
            <a:r>
              <a:rPr lang="en-US" sz="1200" kern="1200" dirty="0" smtClean="0">
                <a:solidFill>
                  <a:schemeClr val="tx1"/>
                </a:solidFill>
                <a:latin typeface="+mn-lt"/>
                <a:ea typeface="+mn-ea"/>
                <a:cs typeface="+mn-cs"/>
              </a:rPr>
              <a:t>Examples</a:t>
            </a:r>
            <a:r>
              <a:rPr lang="en-US" sz="1200" kern="1200" baseline="0" dirty="0" smtClean="0">
                <a:solidFill>
                  <a:schemeClr val="tx1"/>
                </a:solidFill>
                <a:latin typeface="+mn-lt"/>
                <a:ea typeface="+mn-ea"/>
                <a:cs typeface="+mn-cs"/>
              </a:rPr>
              <a:t> using GitHub:</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ramblingcookiemonster.github.io</a:t>
            </a:r>
            <a:r>
              <a:rPr lang="en-US" sz="1200" kern="1200" dirty="0" smtClean="0">
                <a:solidFill>
                  <a:schemeClr val="tx1"/>
                </a:solidFill>
                <a:latin typeface="+mn-lt"/>
                <a:ea typeface="+mn-ea"/>
                <a:cs typeface="+mn-cs"/>
              </a:rPr>
              <a:t>/GitHub-For-PowerShell-Projects/#continuous-integration</a:t>
            </a:r>
            <a:endParaRPr lang="en-US" sz="1200"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powershell.org</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wp</a:t>
            </a:r>
            <a:r>
              <a:rPr lang="en-US" sz="1200" kern="1200" dirty="0" smtClean="0">
                <a:solidFill>
                  <a:schemeClr val="tx1"/>
                </a:solidFill>
                <a:latin typeface="+mn-lt"/>
                <a:ea typeface="+mn-ea"/>
                <a:cs typeface="+mn-cs"/>
              </a:rPr>
              <a:t>/community-build-server/ -</a:t>
            </a:r>
            <a:r>
              <a:rPr lang="en-US" sz="1200" kern="1200" baseline="0" dirty="0" smtClean="0">
                <a:solidFill>
                  <a:schemeClr val="tx1"/>
                </a:solidFill>
                <a:latin typeface="+mn-lt"/>
                <a:ea typeface="+mn-ea"/>
                <a:cs typeface="+mn-cs"/>
              </a:rPr>
              <a:t> Thanks to Dave Wyatt, </a:t>
            </a:r>
            <a:r>
              <a:rPr lang="en-US" sz="1200" kern="1200" baseline="0" dirty="0" err="1" smtClean="0">
                <a:solidFill>
                  <a:schemeClr val="tx1"/>
                </a:solidFill>
                <a:latin typeface="+mn-lt"/>
                <a:ea typeface="+mn-ea"/>
                <a:cs typeface="+mn-cs"/>
              </a:rPr>
              <a:t>PowerShell.org</a:t>
            </a:r>
            <a:r>
              <a:rPr lang="en-US" sz="1200" kern="1200" baseline="0" dirty="0" smtClean="0">
                <a:solidFill>
                  <a:schemeClr val="tx1"/>
                </a:solidFill>
                <a:latin typeface="+mn-lt"/>
                <a:ea typeface="+mn-ea"/>
                <a:cs typeface="+mn-cs"/>
              </a:rPr>
              <a:t>, Chef, and anyone else behind this!</a:t>
            </a:r>
          </a:p>
          <a:p>
            <a:pPr marL="171450" indent="-171450">
              <a:buFont typeface="Arial" panose="020B0604020202020204" pitchFamily="34" charset="0"/>
              <a:buChar char="•"/>
            </a:pP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F1C5CE-222C-4659-9A99-B99FC42AF6EC}" type="slidenum">
              <a:rPr lang="en-US" smtClean="0"/>
              <a:t>5</a:t>
            </a:fld>
            <a:endParaRPr lang="en-US"/>
          </a:p>
        </p:txBody>
      </p:sp>
    </p:spTree>
    <p:extLst>
      <p:ext uri="{BB962C8B-B14F-4D97-AF65-F5344CB8AC3E}">
        <p14:creationId xmlns:p14="http://schemas.microsoft.com/office/powerpoint/2010/main" val="115678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Git Google talk from Linus Torvalds https://www.youtube.com/watch?v=4XpnKHJAok8 – discusses some of the design goals for </a:t>
            </a:r>
            <a:r>
              <a:rPr lang="en-US" sz="1200" kern="1200" dirty="0" err="1" smtClean="0">
                <a:solidFill>
                  <a:schemeClr val="tx1"/>
                </a:solidFill>
                <a:latin typeface="+mn-lt"/>
                <a:ea typeface="+mn-ea"/>
                <a:cs typeface="+mn-cs"/>
              </a:rPr>
              <a:t>git</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and why the centralized model isn’t a great fit - paraphrased, Linus is more explicit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Like anything, evaluate what fits your workflow and needs, but IMHO most new deployments likely warrant a distributed VCS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It’s important to note that the processes we’re walking through today could be applied to an </a:t>
            </a:r>
            <a:r>
              <a:rPr lang="en-US" sz="1200" kern="1200" baseline="0" dirty="0" err="1" smtClean="0">
                <a:solidFill>
                  <a:schemeClr val="tx1"/>
                </a:solidFill>
                <a:latin typeface="+mn-lt"/>
                <a:ea typeface="+mn-ea"/>
                <a:cs typeface="+mn-cs"/>
              </a:rPr>
              <a:t>on-premise</a:t>
            </a:r>
            <a:r>
              <a:rPr lang="en-US" sz="1200" kern="1200" baseline="0" dirty="0" smtClean="0">
                <a:solidFill>
                  <a:schemeClr val="tx1"/>
                </a:solidFill>
                <a:latin typeface="+mn-lt"/>
                <a:ea typeface="+mn-ea"/>
                <a:cs typeface="+mn-cs"/>
              </a:rPr>
              <a:t> solution like </a:t>
            </a:r>
            <a:r>
              <a:rPr lang="en-US" sz="1200" kern="1200" baseline="0" dirty="0" err="1" smtClean="0">
                <a:solidFill>
                  <a:schemeClr val="tx1"/>
                </a:solidFill>
                <a:latin typeface="+mn-lt"/>
                <a:ea typeface="+mn-ea"/>
                <a:cs typeface="+mn-cs"/>
              </a:rPr>
              <a:t>Atlassian</a:t>
            </a:r>
            <a:r>
              <a:rPr lang="en-US" sz="1200" kern="1200" baseline="0" dirty="0" smtClean="0">
                <a:solidFill>
                  <a:schemeClr val="tx1"/>
                </a:solidFill>
                <a:latin typeface="+mn-lt"/>
                <a:ea typeface="+mn-ea"/>
                <a:cs typeface="+mn-cs"/>
              </a:rPr>
              <a:t> Stash. There will be small operational differences, but many similarities.</a:t>
            </a:r>
          </a:p>
        </p:txBody>
      </p:sp>
      <p:sp>
        <p:nvSpPr>
          <p:cNvPr id="4" name="Slide Number Placeholder 3"/>
          <p:cNvSpPr>
            <a:spLocks noGrp="1"/>
          </p:cNvSpPr>
          <p:nvPr>
            <p:ph type="sldNum" sz="quarter" idx="10"/>
          </p:nvPr>
        </p:nvSpPr>
        <p:spPr/>
        <p:txBody>
          <a:bodyPr/>
          <a:lstStyle/>
          <a:p>
            <a:fld id="{3DF1C5CE-222C-4659-9A99-B99FC42AF6EC}" type="slidenum">
              <a:rPr lang="en-US" smtClean="0"/>
              <a:t>6</a:t>
            </a:fld>
            <a:endParaRPr lang="en-US"/>
          </a:p>
        </p:txBody>
      </p:sp>
    </p:spTree>
    <p:extLst>
      <p:ext uri="{BB962C8B-B14F-4D97-AF65-F5344CB8AC3E}">
        <p14:creationId xmlns:p14="http://schemas.microsoft.com/office/powerpoint/2010/main" val="413846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show</a:t>
            </a:r>
            <a:r>
              <a:rPr lang="is-IS" baseline="0" dirty="0" smtClean="0"/>
              <a:t>…</a:t>
            </a:r>
          </a:p>
          <a:p>
            <a:endParaRPr lang="is-IS" baseline="0" dirty="0" smtClean="0"/>
          </a:p>
          <a:p>
            <a:r>
              <a:rPr lang="is-IS" baseline="0" dirty="0" smtClean="0"/>
              <a:t>Light spelunking</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7</a:t>
            </a:fld>
            <a:endParaRPr lang="en-US"/>
          </a:p>
        </p:txBody>
      </p:sp>
    </p:spTree>
    <p:extLst>
      <p:ext uri="{BB962C8B-B14F-4D97-AF65-F5344CB8AC3E}">
        <p14:creationId xmlns:p14="http://schemas.microsoft.com/office/powerpoint/2010/main" val="285553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pPr/>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72920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17658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8904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9BF3EA-1A78-4F07-BDC0-C8A1BD461199}"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0223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9BF3EA-1A78-4F07-BDC0-C8A1BD461199}" type="datetimeFigureOut">
              <a:rPr lang="en-US" smtClean="0"/>
              <a:t>6/2/17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33398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9BF3EA-1A78-4F07-BDC0-C8A1BD461199}"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5163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9BF3EA-1A78-4F07-BDC0-C8A1BD461199}" type="datetimeFigureOut">
              <a:rPr lang="en-US" smtClean="0"/>
              <a:t>6/2/17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0813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9BF3EA-1A78-4F07-BDC0-C8A1BD461199}" type="datetimeFigureOut">
              <a:rPr lang="en-US" smtClean="0"/>
              <a:t>6/2/17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6895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BF3EA-1A78-4F07-BDC0-C8A1BD461199}" type="datetimeFigureOut">
              <a:rPr lang="en-US" smtClean="0"/>
              <a:t>6/2/17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3942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6/2/17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33882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6/2/17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3568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BF3EA-1A78-4F07-BDC0-C8A1BD461199}" type="datetimeFigureOut">
              <a:rPr lang="en-US" smtClean="0"/>
              <a:pPr/>
              <a:t>6/2/17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123375283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mblingCookieMonster/Git-Presentation#why-use-version-control" TargetMode="External"/><Relationship Id="rId4" Type="http://schemas.openxmlformats.org/officeDocument/2006/relationships/hyperlink" Target="https://github.com/RamblingCookieMonster/Git-Presentation#interactive-guides" TargetMode="External"/><Relationship Id="rId5" Type="http://schemas.openxmlformats.org/officeDocument/2006/relationships/hyperlink" Target="https://github.com/RamblingCookieMonster/Git-Presentation#more-references" TargetMode="External"/><Relationship Id="rId1" Type="http://schemas.openxmlformats.org/officeDocument/2006/relationships/slideLayout" Target="../slideLayouts/slideLayout2.xml"/><Relationship Id="rId2" Type="http://schemas.openxmlformats.org/officeDocument/2006/relationships/hyperlink" Target="https://github.com/RamblingCookieMonster/Git-Pres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Version Control</a:t>
            </a:r>
            <a:endParaRPr lang="en-US" dirty="0"/>
          </a:p>
        </p:txBody>
      </p:sp>
      <p:sp>
        <p:nvSpPr>
          <p:cNvPr id="3" name="Content Placeholder 2"/>
          <p:cNvSpPr>
            <a:spLocks noGrp="1"/>
          </p:cNvSpPr>
          <p:nvPr>
            <p:ph type="subTitle" idx="1"/>
          </p:nvPr>
        </p:nvSpPr>
        <p:spPr/>
        <p:txBody>
          <a:bodyPr/>
          <a:lstStyle/>
          <a:p>
            <a:r>
              <a:rPr lang="en-US" dirty="0" smtClean="0"/>
              <a:t>Warren Frame</a:t>
            </a:r>
            <a:endParaRPr lang="en-US" dirty="0"/>
          </a:p>
        </p:txBody>
      </p:sp>
    </p:spTree>
    <p:extLst>
      <p:ext uri="{BB962C8B-B14F-4D97-AF65-F5344CB8AC3E}">
        <p14:creationId xmlns:p14="http://schemas.microsoft.com/office/powerpoint/2010/main" val="109635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4" name="Rectangle 3"/>
          <p:cNvSpPr/>
          <p:nvPr/>
        </p:nvSpPr>
        <p:spPr>
          <a:xfrm>
            <a:off x="6090248" y="2087594"/>
            <a:ext cx="5492152" cy="36834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t>Where to find me</a:t>
            </a:r>
          </a:p>
          <a:p>
            <a:endParaRPr lang="en-US" sz="2000" dirty="0"/>
          </a:p>
          <a:p>
            <a:pPr marL="342900" indent="-342900">
              <a:buFont typeface="Arial" charset="0"/>
              <a:buChar char="•"/>
            </a:pPr>
            <a:r>
              <a:rPr lang="en-US" sz="2000" dirty="0" smtClean="0"/>
              <a:t> </a:t>
            </a:r>
            <a:r>
              <a:rPr lang="en-US" sz="2000" dirty="0" err="1" smtClean="0"/>
              <a:t>Twitter.com</a:t>
            </a:r>
            <a:r>
              <a:rPr lang="en-US" sz="2000" dirty="0" smtClean="0"/>
              <a:t>/</a:t>
            </a:r>
            <a:r>
              <a:rPr lang="en-US" sz="2000" dirty="0" err="1" smtClean="0"/>
              <a:t>PSCookieMonster</a:t>
            </a:r>
            <a:endParaRPr lang="en-US" sz="2000" dirty="0"/>
          </a:p>
          <a:p>
            <a:endParaRPr lang="en-US" sz="2000" dirty="0">
              <a:latin typeface="FontAwesome" pitchFamily="2" charset="0"/>
            </a:endParaRPr>
          </a:p>
          <a:p>
            <a:pPr marL="342900" indent="-342900">
              <a:buFont typeface="Arial" charset="0"/>
              <a:buChar char="•"/>
            </a:pPr>
            <a:r>
              <a:rPr lang="en-US" sz="2000" dirty="0">
                <a:latin typeface="FontAwesome" pitchFamily="2" charset="0"/>
              </a:rPr>
              <a:t> </a:t>
            </a:r>
            <a:r>
              <a:rPr lang="en-US" sz="2000" dirty="0" err="1" smtClean="0"/>
              <a:t>LinkedIn.com</a:t>
            </a:r>
            <a:r>
              <a:rPr lang="en-US" sz="2000" dirty="0" smtClean="0"/>
              <a:t>/in/</a:t>
            </a:r>
            <a:r>
              <a:rPr lang="en-US" sz="2000" dirty="0" err="1" smtClean="0"/>
              <a:t>wframe</a:t>
            </a:r>
            <a:endParaRPr lang="en-US" sz="2000" dirty="0" smtClean="0">
              <a:latin typeface="FontAwesome" pitchFamily="2" charset="0"/>
            </a:endParaRPr>
          </a:p>
          <a:p>
            <a:endParaRPr lang="en-US" sz="2000" dirty="0">
              <a:latin typeface="FontAwesome" pitchFamily="2" charset="0"/>
            </a:endParaRPr>
          </a:p>
          <a:p>
            <a:pPr marL="342900" indent="-342900">
              <a:buFont typeface="Arial" charset="0"/>
              <a:buChar char="•"/>
            </a:pPr>
            <a:r>
              <a:rPr lang="en-US" sz="2000" dirty="0" smtClean="0">
                <a:latin typeface="FontAwesome" pitchFamily="2" charset="0"/>
              </a:rPr>
              <a:t> </a:t>
            </a:r>
            <a:r>
              <a:rPr lang="en-US" sz="2000" dirty="0"/>
              <a:t>RamblingCookieMonster.github.io</a:t>
            </a:r>
            <a:endParaRPr lang="en-US" sz="2000" dirty="0">
              <a:latin typeface="FontAwesome" pitchFamily="2" charset="0"/>
            </a:endParaRPr>
          </a:p>
          <a:p>
            <a:endParaRPr lang="en-US" sz="2000" dirty="0" smtClean="0">
              <a:latin typeface="FontAwesome" pitchFamily="2" charset="0"/>
            </a:endParaRPr>
          </a:p>
          <a:p>
            <a:pPr marL="342900" indent="-342900">
              <a:buFont typeface="Arial" charset="0"/>
              <a:buChar char="•"/>
            </a:pPr>
            <a:r>
              <a:rPr lang="en-US" sz="2000" dirty="0" smtClean="0"/>
              <a:t> </a:t>
            </a:r>
            <a:r>
              <a:rPr lang="en-US" sz="2000" dirty="0" err="1" smtClean="0"/>
              <a:t>Github.com</a:t>
            </a:r>
            <a:r>
              <a:rPr lang="en-US" sz="2000" dirty="0" smtClean="0"/>
              <a:t>/</a:t>
            </a:r>
            <a:r>
              <a:rPr lang="en-US" sz="2000" dirty="0" err="1" smtClean="0"/>
              <a:t>RamblingCookieMonster</a:t>
            </a:r>
            <a:endParaRPr lang="en-US" sz="2000" dirty="0" smtClean="0">
              <a:latin typeface="FontAwesome" pitchFamily="2" charset="0"/>
            </a:endParaRPr>
          </a:p>
          <a:p>
            <a:endParaRPr lang="en-US" sz="2000" dirty="0"/>
          </a:p>
          <a:p>
            <a:pPr marL="342900" indent="-342900">
              <a:buFont typeface="Arial" charset="0"/>
              <a:buChar char="•"/>
            </a:pPr>
            <a:r>
              <a:rPr lang="en-US" sz="2000" dirty="0">
                <a:latin typeface="FontAwesome" pitchFamily="2" charset="0"/>
              </a:rPr>
              <a:t> </a:t>
            </a:r>
            <a:r>
              <a:rPr lang="en-US" sz="2000" dirty="0" smtClean="0"/>
              <a:t>PowerShell </a:t>
            </a:r>
            <a:r>
              <a:rPr lang="en-US" sz="2000" dirty="0"/>
              <a:t>Slack </a:t>
            </a:r>
            <a:r>
              <a:rPr lang="en-US" sz="2000" dirty="0" smtClean="0"/>
              <a:t>Community</a:t>
            </a:r>
            <a:endParaRPr lang="en-US" sz="2000" dirty="0"/>
          </a:p>
        </p:txBody>
      </p:sp>
      <p:sp>
        <p:nvSpPr>
          <p:cNvPr id="5" name="Rectangle 4"/>
          <p:cNvSpPr/>
          <p:nvPr/>
        </p:nvSpPr>
        <p:spPr>
          <a:xfrm>
            <a:off x="230039" y="2087594"/>
            <a:ext cx="5480648" cy="36834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smtClean="0"/>
              <a:t>What do I do?</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Infrastructure Engineer, FAS Research Computing, Harvard University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Design and build solutions, learn, share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Other interests:</a:t>
            </a:r>
          </a:p>
          <a:p>
            <a:pPr lvl="1"/>
            <a:r>
              <a:rPr lang="en-US" dirty="0"/>
              <a:t>s</a:t>
            </a:r>
            <a:r>
              <a:rPr lang="en-US" dirty="0" smtClean="0"/>
              <a:t>cience, </a:t>
            </a:r>
            <a:r>
              <a:rPr lang="en-US" dirty="0" err="1"/>
              <a:t>i</a:t>
            </a:r>
            <a:r>
              <a:rPr lang="en-US" dirty="0" err="1" smtClean="0"/>
              <a:t>nfosec</a:t>
            </a:r>
            <a:endParaRPr lang="en-US" dirty="0"/>
          </a:p>
          <a:p>
            <a:pPr lvl="1"/>
            <a:r>
              <a:rPr lang="en-US" dirty="0"/>
              <a:t>t</a:t>
            </a:r>
            <a:r>
              <a:rPr lang="en-US" dirty="0" smtClean="0"/>
              <a:t>ech, cooking</a:t>
            </a:r>
          </a:p>
          <a:p>
            <a:pPr lvl="1"/>
            <a:r>
              <a:rPr lang="en-US" dirty="0"/>
              <a:t>t</a:t>
            </a:r>
            <a:r>
              <a:rPr lang="en-US" dirty="0" smtClean="0"/>
              <a:t>ennis, family</a:t>
            </a:r>
          </a:p>
          <a:p>
            <a:pPr lvl="1"/>
            <a:endParaRPr lang="en-US" dirty="0"/>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583" y="4022186"/>
            <a:ext cx="2857143" cy="2409524"/>
          </a:xfrm>
          <a:prstGeom prst="roundRect">
            <a:avLst>
              <a:gd name="adj" fmla="val 8594"/>
            </a:avLst>
          </a:prstGeom>
          <a:solidFill>
            <a:srgbClr val="FFFFFF">
              <a:shade val="85000"/>
            </a:srgbClr>
          </a:solidFill>
          <a:ln w="12700">
            <a:solidFill>
              <a:schemeClr val="accent5"/>
            </a:solidFill>
          </a:ln>
          <a:effectLst>
            <a:reflection blurRad="12700" stA="38000" endPos="28000" dist="5000" dir="5400000" sy="-100000" algn="bl" rotWithShape="0"/>
          </a:effectLst>
        </p:spPr>
      </p:pic>
      <p:pic>
        <p:nvPicPr>
          <p:cNvPr id="7" name="Picture 10" descr="https://lh4.googleusercontent.com/jZjB8lR_0tjJyX6zioDnRpWhdFFj7IPDk32o65xxykV5s1OFwMub1QJHkQapCtQajcBnI3S1b4dTpwZ4br0b5GbM2OLGQqA_Ys_R6A_gVQQ9fV_5gFzMO9fifVCJt40tt7DlAsIxd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244" y="2921161"/>
            <a:ext cx="401444" cy="3657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lh4.googleusercontent.com/EJ5fF_D9MHX_292wxtimeAQrZGmZDDsRPnIfhllfbkltMmUD3lrHbo4WgMlmUvkR52YX0-nszqzQ4luMBIOkKzY3VKW-fNzsUm8XJVAooCzqDFVQgl45C0NL8uptbPuxTC03Hlypi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723" y="4728504"/>
            <a:ext cx="397965"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6139086" y="4120488"/>
            <a:ext cx="365760" cy="36576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585" y="3542217"/>
            <a:ext cx="304762" cy="304762"/>
          </a:xfrm>
          <a:prstGeom prst="rect">
            <a:avLst/>
          </a:prstGeom>
        </p:spPr>
      </p:pic>
      <p:pic>
        <p:nvPicPr>
          <p:cNvPr id="1026" name="Picture 2" descr="https://lh4.googleusercontent.com/B04-qG64bTKVulvVDhftr34tY9RY4zhmyMQwL4QMVyU4RpVtmBYB2YQF5WmASBChnE7lWHQYoQFGYVHMC1iuCYhKpz56g8-iRXX-nvh0I_lfwV20W9XxdRHSqIonqzQdUpcFgur78O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9086" y="5319815"/>
            <a:ext cx="365760" cy="36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5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Version Control?</a:t>
            </a:r>
            <a:endParaRPr lang="en-US" dirty="0"/>
          </a:p>
        </p:txBody>
      </p:sp>
      <p:sp>
        <p:nvSpPr>
          <p:cNvPr id="3" name="Content Placeholder 2"/>
          <p:cNvSpPr>
            <a:spLocks noGrp="1"/>
          </p:cNvSpPr>
          <p:nvPr>
            <p:ph idx="1"/>
          </p:nvPr>
        </p:nvSpPr>
        <p:spPr>
          <a:xfrm>
            <a:off x="609600" y="1600201"/>
            <a:ext cx="10972800" cy="4832349"/>
          </a:xfrm>
        </p:spPr>
        <p:txBody>
          <a:bodyPr>
            <a:normAutofit/>
          </a:bodyPr>
          <a:lstStyle/>
          <a:p>
            <a:pPr lvl="1"/>
            <a:endParaRPr lang="en-US" dirty="0"/>
          </a:p>
          <a:p>
            <a:r>
              <a:rPr lang="en-US" sz="2400" dirty="0" smtClean="0"/>
              <a:t>A system to manage changes to files</a:t>
            </a:r>
          </a:p>
          <a:p>
            <a:pPr lvl="1"/>
            <a:r>
              <a:rPr lang="en-US" sz="2000" dirty="0" smtClean="0"/>
              <a:t>Who		</a:t>
            </a:r>
            <a:r>
              <a:rPr lang="en-US" sz="2000" dirty="0" err="1" smtClean="0"/>
              <a:t>vors</a:t>
            </a:r>
            <a:endParaRPr lang="en-US" sz="2000" dirty="0" smtClean="0"/>
          </a:p>
          <a:p>
            <a:pPr lvl="1"/>
            <a:r>
              <a:rPr lang="en-US" sz="2000" dirty="0" smtClean="0"/>
              <a:t>When		April 17</a:t>
            </a:r>
          </a:p>
          <a:p>
            <a:pPr lvl="1"/>
            <a:r>
              <a:rPr lang="en-US" sz="2000" dirty="0" smtClean="0"/>
              <a:t>What		Files and differential</a:t>
            </a:r>
          </a:p>
          <a:p>
            <a:pPr lvl="1"/>
            <a:r>
              <a:rPr lang="en-US" sz="2000" dirty="0"/>
              <a:t>Why (Sometimes) </a:t>
            </a:r>
            <a:r>
              <a:rPr lang="en-US" sz="2000" dirty="0" smtClean="0"/>
              <a:t>	To fix </a:t>
            </a:r>
            <a:r>
              <a:rPr lang="en-US" sz="2000" dirty="0"/>
              <a:t>P</a:t>
            </a:r>
            <a:r>
              <a:rPr lang="en-US" sz="2000" dirty="0" smtClean="0"/>
              <a:t>ester tests</a:t>
            </a:r>
          </a:p>
          <a:p>
            <a:endParaRPr lang="en-US" dirty="0"/>
          </a:p>
          <a:p>
            <a:pPr lvl="1"/>
            <a:endParaRPr lang="en-US" dirty="0" smtClean="0"/>
          </a:p>
          <a:p>
            <a:pPr lvl="1"/>
            <a:endParaRPr lang="en-US" dirty="0"/>
          </a:p>
          <a:p>
            <a:pPr lvl="1"/>
            <a:endParaRPr lang="en-US" dirty="0" smtClean="0"/>
          </a:p>
        </p:txBody>
      </p:sp>
      <p:pic>
        <p:nvPicPr>
          <p:cNvPr id="4" name="Picture 3"/>
          <p:cNvPicPr>
            <a:picLocks noChangeAspect="1"/>
          </p:cNvPicPr>
          <p:nvPr/>
        </p:nvPicPr>
        <p:blipFill>
          <a:blip r:embed="rId3"/>
          <a:stretch>
            <a:fillRect/>
          </a:stretch>
        </p:blipFill>
        <p:spPr>
          <a:xfrm>
            <a:off x="5953125" y="1967707"/>
            <a:ext cx="5629275" cy="3790950"/>
          </a:xfrm>
          <a:prstGeom prst="rect">
            <a:avLst/>
          </a:prstGeom>
        </p:spPr>
      </p:pic>
      <p:sp>
        <p:nvSpPr>
          <p:cNvPr id="6" name="TextBox 5"/>
          <p:cNvSpPr txBox="1"/>
          <p:nvPr/>
        </p:nvSpPr>
        <p:spPr>
          <a:xfrm>
            <a:off x="0" y="6432550"/>
            <a:ext cx="12191999" cy="276999"/>
          </a:xfrm>
          <a:prstGeom prst="rect">
            <a:avLst/>
          </a:prstGeom>
          <a:noFill/>
        </p:spPr>
        <p:txBody>
          <a:bodyPr wrap="square" rtlCol="0">
            <a:spAutoFit/>
          </a:bodyPr>
          <a:lstStyle/>
          <a:p>
            <a:pPr algn="ctr"/>
            <a:r>
              <a:rPr lang="en-US" sz="1200" dirty="0" smtClean="0"/>
              <a:t>AKA Revision Control, Source Control</a:t>
            </a:r>
            <a:endParaRPr lang="en-US" sz="1200" dirty="0"/>
          </a:p>
        </p:txBody>
      </p:sp>
    </p:spTree>
    <p:extLst>
      <p:ext uri="{BB962C8B-B14F-4D97-AF65-F5344CB8AC3E}">
        <p14:creationId xmlns:p14="http://schemas.microsoft.com/office/powerpoint/2010/main" val="109256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Version Control?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625" y="3893971"/>
            <a:ext cx="3578058" cy="2683544"/>
          </a:xfrm>
          <a:prstGeom prst="rect">
            <a:avLst/>
          </a:prstGeom>
        </p:spPr>
      </p:pic>
      <p:pic>
        <p:nvPicPr>
          <p:cNvPr id="6" name="Picture 5"/>
          <p:cNvPicPr>
            <a:picLocks noChangeAspect="1"/>
          </p:cNvPicPr>
          <p:nvPr/>
        </p:nvPicPr>
        <p:blipFill>
          <a:blip r:embed="rId4"/>
          <a:stretch>
            <a:fillRect/>
          </a:stretch>
        </p:blipFill>
        <p:spPr>
          <a:xfrm>
            <a:off x="838200" y="1690688"/>
            <a:ext cx="4907275" cy="3545055"/>
          </a:xfrm>
          <a:prstGeom prst="rect">
            <a:avLst/>
          </a:prstGeom>
        </p:spPr>
      </p:pic>
      <p:pic>
        <p:nvPicPr>
          <p:cNvPr id="7" name="Picture 6"/>
          <p:cNvPicPr>
            <a:picLocks noChangeAspect="1"/>
          </p:cNvPicPr>
          <p:nvPr/>
        </p:nvPicPr>
        <p:blipFill>
          <a:blip r:embed="rId5"/>
          <a:stretch>
            <a:fillRect/>
          </a:stretch>
        </p:blipFill>
        <p:spPr>
          <a:xfrm>
            <a:off x="6464300" y="1690688"/>
            <a:ext cx="4889500" cy="1333500"/>
          </a:xfrm>
          <a:prstGeom prst="rect">
            <a:avLst/>
          </a:prstGeom>
        </p:spPr>
      </p:pic>
      <p:sp>
        <p:nvSpPr>
          <p:cNvPr id="9" name="Right Arrow 8"/>
          <p:cNvSpPr/>
          <p:nvPr/>
        </p:nvSpPr>
        <p:spPr>
          <a:xfrm rot="18371156">
            <a:off x="5459826" y="2542384"/>
            <a:ext cx="1272348" cy="305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02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Version Control?</a:t>
            </a:r>
            <a:endParaRPr lang="en-US" dirty="0"/>
          </a:p>
        </p:txBody>
      </p:sp>
      <p:sp>
        <p:nvSpPr>
          <p:cNvPr id="3" name="Content Placeholder 2"/>
          <p:cNvSpPr>
            <a:spLocks noGrp="1"/>
          </p:cNvSpPr>
          <p:nvPr>
            <p:ph idx="1"/>
          </p:nvPr>
        </p:nvSpPr>
        <p:spPr>
          <a:xfrm>
            <a:off x="838200" y="1825624"/>
            <a:ext cx="10515600" cy="4735597"/>
          </a:xfrm>
        </p:spPr>
        <p:txBody>
          <a:bodyPr>
            <a:normAutofit/>
          </a:bodyPr>
          <a:lstStyle/>
          <a:p>
            <a:r>
              <a:rPr lang="en-US" dirty="0" smtClean="0"/>
              <a:t>Revert </a:t>
            </a:r>
            <a:r>
              <a:rPr lang="en-US" dirty="0"/>
              <a:t>to or review </a:t>
            </a:r>
            <a:r>
              <a:rPr lang="en-US" dirty="0" smtClean="0"/>
              <a:t>any change</a:t>
            </a:r>
          </a:p>
          <a:p>
            <a:r>
              <a:rPr lang="en-US" dirty="0" smtClean="0"/>
              <a:t>Maintain previous versions</a:t>
            </a:r>
            <a:endParaRPr lang="en-US" dirty="0"/>
          </a:p>
          <a:p>
            <a:r>
              <a:rPr lang="en-US" dirty="0"/>
              <a:t>Maintain multiple </a:t>
            </a:r>
            <a:r>
              <a:rPr lang="en-US" dirty="0" smtClean="0"/>
              <a:t>versions (e.g. experimental features)</a:t>
            </a:r>
            <a:endParaRPr lang="en-US" dirty="0"/>
          </a:p>
          <a:p>
            <a:r>
              <a:rPr lang="en-US" dirty="0"/>
              <a:t>Compare differences</a:t>
            </a:r>
          </a:p>
          <a:p>
            <a:r>
              <a:rPr lang="en-US" dirty="0"/>
              <a:t>Share and collaborate</a:t>
            </a:r>
          </a:p>
          <a:p>
            <a:r>
              <a:rPr lang="en-US" dirty="0"/>
              <a:t>Modern solutions might assume you have it!</a:t>
            </a:r>
          </a:p>
          <a:p>
            <a:pPr lvl="1"/>
            <a:r>
              <a:rPr lang="en-US" dirty="0" smtClean="0"/>
              <a:t>Configuration management</a:t>
            </a:r>
          </a:p>
          <a:p>
            <a:pPr lvl="1"/>
            <a:r>
              <a:rPr lang="en-US" dirty="0" smtClean="0"/>
              <a:t>Infrastructure-as-code</a:t>
            </a:r>
            <a:endParaRPr lang="en-US" dirty="0"/>
          </a:p>
          <a:p>
            <a:pPr lvl="1"/>
            <a:r>
              <a:rPr lang="en-US" dirty="0"/>
              <a:t>Continuous Integration and </a:t>
            </a:r>
            <a:r>
              <a:rPr lang="en-US" dirty="0" smtClean="0"/>
              <a:t>Deployment</a:t>
            </a:r>
            <a:endParaRPr lang="en-US" dirty="0"/>
          </a:p>
        </p:txBody>
      </p:sp>
    </p:spTree>
    <p:extLst>
      <p:ext uri="{BB962C8B-B14F-4D97-AF65-F5344CB8AC3E}">
        <p14:creationId xmlns:p14="http://schemas.microsoft.com/office/powerpoint/2010/main" val="11989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I Use?</a:t>
            </a:r>
            <a:endParaRPr lang="en-US" dirty="0"/>
          </a:p>
        </p:txBody>
      </p:sp>
      <p:sp>
        <p:nvSpPr>
          <p:cNvPr id="3" name="Content Placeholder 2"/>
          <p:cNvSpPr>
            <a:spLocks noGrp="1"/>
          </p:cNvSpPr>
          <p:nvPr>
            <p:ph idx="1"/>
          </p:nvPr>
        </p:nvSpPr>
        <p:spPr>
          <a:xfrm>
            <a:off x="609600" y="1600200"/>
            <a:ext cx="6625389" cy="5172038"/>
          </a:xfrm>
        </p:spPr>
        <p:txBody>
          <a:bodyPr>
            <a:normAutofit fontScale="92500" lnSpcReduction="10000"/>
          </a:bodyPr>
          <a:lstStyle/>
          <a:p>
            <a:r>
              <a:rPr lang="en-US" dirty="0" smtClean="0">
                <a:solidFill>
                  <a:srgbClr val="FF0000"/>
                </a:solidFill>
              </a:rPr>
              <a:t>Centralized (</a:t>
            </a:r>
            <a:r>
              <a:rPr lang="en-US" i="1" dirty="0" smtClean="0">
                <a:solidFill>
                  <a:srgbClr val="FF0000"/>
                </a:solidFill>
              </a:rPr>
              <a:t>Ignore these</a:t>
            </a:r>
            <a:r>
              <a:rPr lang="en-US" dirty="0" smtClean="0">
                <a:solidFill>
                  <a:srgbClr val="FF0000"/>
                </a:solidFill>
              </a:rPr>
              <a:t>)</a:t>
            </a:r>
          </a:p>
          <a:p>
            <a:pPr lvl="1"/>
            <a:r>
              <a:rPr lang="en-US" dirty="0" smtClean="0">
                <a:solidFill>
                  <a:srgbClr val="FF0000"/>
                </a:solidFill>
              </a:rPr>
              <a:t>Work directly against a central server</a:t>
            </a:r>
          </a:p>
          <a:p>
            <a:pPr lvl="1"/>
            <a:r>
              <a:rPr lang="en-US" dirty="0" smtClean="0">
                <a:solidFill>
                  <a:srgbClr val="FF0000"/>
                </a:solidFill>
              </a:rPr>
              <a:t>Subversion, CVS, Perforce, etc.</a:t>
            </a:r>
          </a:p>
          <a:p>
            <a:pPr lvl="1"/>
            <a:endParaRPr lang="en-US" dirty="0"/>
          </a:p>
          <a:p>
            <a:r>
              <a:rPr lang="en-US" dirty="0" smtClean="0">
                <a:solidFill>
                  <a:srgbClr val="029B47"/>
                </a:solidFill>
              </a:rPr>
              <a:t>Distributed</a:t>
            </a:r>
          </a:p>
          <a:p>
            <a:pPr lvl="1"/>
            <a:r>
              <a:rPr lang="en-US" dirty="0" smtClean="0">
                <a:solidFill>
                  <a:srgbClr val="029B47"/>
                </a:solidFill>
              </a:rPr>
              <a:t>Work locally, optionally push to remote repo</a:t>
            </a:r>
          </a:p>
          <a:p>
            <a:pPr lvl="1"/>
            <a:r>
              <a:rPr lang="en-US" dirty="0" smtClean="0">
                <a:solidFill>
                  <a:srgbClr val="029B47"/>
                </a:solidFill>
              </a:rPr>
              <a:t>Git, Mercurial (Hg), </a:t>
            </a:r>
            <a:r>
              <a:rPr lang="en-US" dirty="0" err="1" smtClean="0">
                <a:solidFill>
                  <a:srgbClr val="029B47"/>
                </a:solidFill>
              </a:rPr>
              <a:t>etc</a:t>
            </a:r>
            <a:r>
              <a:rPr lang="is-IS" dirty="0" smtClean="0">
                <a:solidFill>
                  <a:srgbClr val="029B47"/>
                </a:solidFill>
              </a:rPr>
              <a:t>.</a:t>
            </a:r>
          </a:p>
          <a:p>
            <a:pPr lvl="1"/>
            <a:r>
              <a:rPr lang="en-US" dirty="0" smtClean="0">
                <a:solidFill>
                  <a:srgbClr val="029B47"/>
                </a:solidFill>
              </a:rPr>
              <a:t>New? </a:t>
            </a:r>
            <a:r>
              <a:rPr lang="en-US" b="1" dirty="0" smtClean="0">
                <a:solidFill>
                  <a:srgbClr val="029B47"/>
                </a:solidFill>
              </a:rPr>
              <a:t>Just pick Git</a:t>
            </a:r>
            <a:r>
              <a:rPr lang="en-US" dirty="0" smtClean="0">
                <a:solidFill>
                  <a:srgbClr val="029B47"/>
                </a:solidFill>
              </a:rPr>
              <a:t>. Maturity, tooling, references</a:t>
            </a:r>
          </a:p>
          <a:p>
            <a:pPr lvl="1"/>
            <a:endParaRPr lang="en-US" dirty="0" smtClean="0"/>
          </a:p>
          <a:p>
            <a:r>
              <a:rPr lang="en-US" dirty="0" smtClean="0"/>
              <a:t>SaaS solutions</a:t>
            </a:r>
          </a:p>
          <a:p>
            <a:pPr lvl="1"/>
            <a:r>
              <a:rPr lang="en-US" dirty="0" smtClean="0"/>
              <a:t>GitHub, GitLab, BitBucket, VSTS, +</a:t>
            </a:r>
          </a:p>
          <a:p>
            <a:pPr lvl="1"/>
            <a:endParaRPr lang="en-US" dirty="0" smtClean="0"/>
          </a:p>
          <a:p>
            <a:r>
              <a:rPr lang="en-US" dirty="0" smtClean="0"/>
              <a:t>Self-hosted solutions</a:t>
            </a:r>
          </a:p>
          <a:p>
            <a:pPr lvl="1"/>
            <a:r>
              <a:rPr lang="en-US" dirty="0" smtClean="0"/>
              <a:t>GitLab, GitHub </a:t>
            </a:r>
            <a:r>
              <a:rPr lang="en-US" dirty="0"/>
              <a:t>Enterprise, </a:t>
            </a:r>
            <a:r>
              <a:rPr lang="en-US" dirty="0" smtClean="0"/>
              <a:t>BitBucket Server, TFS, +</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073" y="1881548"/>
            <a:ext cx="4620883" cy="4639183"/>
          </a:xfrm>
          <a:prstGeom prst="rect">
            <a:avLst/>
          </a:prstGeom>
        </p:spPr>
      </p:pic>
      <p:sp>
        <p:nvSpPr>
          <p:cNvPr id="7" name="Rectangle 6"/>
          <p:cNvSpPr/>
          <p:nvPr/>
        </p:nvSpPr>
        <p:spPr>
          <a:xfrm>
            <a:off x="10520892" y="6510628"/>
            <a:ext cx="1061508" cy="261610"/>
          </a:xfrm>
          <a:prstGeom prst="rect">
            <a:avLst/>
          </a:prstGeom>
        </p:spPr>
        <p:txBody>
          <a:bodyPr wrap="square">
            <a:spAutoFit/>
          </a:bodyPr>
          <a:lstStyle/>
          <a:p>
            <a:r>
              <a:rPr lang="en-US" sz="1100" dirty="0" smtClean="0"/>
              <a:t>git-tower.com</a:t>
            </a:r>
            <a:endParaRPr lang="en-US" dirty="0"/>
          </a:p>
        </p:txBody>
      </p:sp>
    </p:spTree>
    <p:extLst>
      <p:ext uri="{BB962C8B-B14F-4D97-AF65-F5344CB8AC3E}">
        <p14:creationId xmlns:p14="http://schemas.microsoft.com/office/powerpoint/2010/main" val="4684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114" y="4482638"/>
            <a:ext cx="3284621" cy="1371600"/>
          </a:xfrm>
          <a:prstGeom prst="rect">
            <a:avLst/>
          </a:prstGeom>
        </p:spPr>
      </p:pic>
      <p:pic>
        <p:nvPicPr>
          <p:cNvPr id="5" name="Picture 4"/>
          <p:cNvPicPr>
            <a:picLocks noChangeAspect="1"/>
          </p:cNvPicPr>
          <p:nvPr/>
        </p:nvPicPr>
        <p:blipFill>
          <a:blip r:embed="rId4"/>
          <a:stretch>
            <a:fillRect/>
          </a:stretch>
        </p:blipFill>
        <p:spPr>
          <a:xfrm>
            <a:off x="8916018" y="4482638"/>
            <a:ext cx="1371600" cy="1371600"/>
          </a:xfrm>
          <a:prstGeom prst="rect">
            <a:avLst/>
          </a:prstGeom>
        </p:spPr>
      </p:pic>
      <p:pic>
        <p:nvPicPr>
          <p:cNvPr id="7" name="Picture 6"/>
          <p:cNvPicPr>
            <a:picLocks noChangeAspect="1"/>
          </p:cNvPicPr>
          <p:nvPr/>
        </p:nvPicPr>
        <p:blipFill>
          <a:blip r:embed="rId5"/>
          <a:stretch>
            <a:fillRect/>
          </a:stretch>
        </p:blipFill>
        <p:spPr>
          <a:xfrm>
            <a:off x="6880836" y="4482638"/>
            <a:ext cx="1371600" cy="1371600"/>
          </a:xfrm>
          <a:prstGeom prst="rect">
            <a:avLst/>
          </a:prstGeom>
        </p:spPr>
      </p:pic>
      <p:sp>
        <p:nvSpPr>
          <p:cNvPr id="8" name="Plus 7"/>
          <p:cNvSpPr/>
          <p:nvPr/>
        </p:nvSpPr>
        <p:spPr>
          <a:xfrm>
            <a:off x="8231938" y="4879700"/>
            <a:ext cx="605273" cy="57747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0670" y="2020336"/>
            <a:ext cx="1852217" cy="1539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2887" y="2066264"/>
            <a:ext cx="3531222" cy="1447801"/>
          </a:xfrm>
          <a:prstGeom prst="rect">
            <a:avLst/>
          </a:prstGeom>
        </p:spPr>
      </p:pic>
    </p:spTree>
    <p:extLst>
      <p:ext uri="{BB962C8B-B14F-4D97-AF65-F5344CB8AC3E}">
        <p14:creationId xmlns:p14="http://schemas.microsoft.com/office/powerpoint/2010/main" val="65580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2"/>
              </a:rPr>
              <a:t>A Crash Course in Version Control and Git</a:t>
            </a:r>
            <a:r>
              <a:rPr lang="en-US" dirty="0" smtClean="0"/>
              <a:t> (GitHub oriented – recording + references)</a:t>
            </a:r>
            <a:endParaRPr lang="en-US" dirty="0"/>
          </a:p>
          <a:p>
            <a:r>
              <a:rPr lang="en-US" dirty="0" smtClean="0">
                <a:hlinkClick r:id="rId3"/>
              </a:rPr>
              <a:t>Why use version control?</a:t>
            </a:r>
            <a:r>
              <a:rPr lang="en-US" dirty="0" smtClean="0"/>
              <a:t>  A few references</a:t>
            </a:r>
          </a:p>
          <a:p>
            <a:r>
              <a:rPr lang="en-US" dirty="0" smtClean="0">
                <a:hlinkClick r:id="rId4"/>
              </a:rPr>
              <a:t>Interactive Git guides</a:t>
            </a:r>
            <a:endParaRPr lang="en-US" dirty="0" smtClean="0"/>
          </a:p>
          <a:p>
            <a:r>
              <a:rPr lang="en-US" dirty="0" smtClean="0">
                <a:hlinkClick r:id="rId5"/>
              </a:rPr>
              <a:t>More in depth guides</a:t>
            </a:r>
            <a:endParaRPr lang="en-US" dirty="0"/>
          </a:p>
        </p:txBody>
      </p:sp>
    </p:spTree>
    <p:extLst>
      <p:ext uri="{BB962C8B-B14F-4D97-AF65-F5344CB8AC3E}">
        <p14:creationId xmlns:p14="http://schemas.microsoft.com/office/powerpoint/2010/main" val="17544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9111A70-0198-4F40-BEFB-ADDC651BCC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830</Words>
  <Application>Microsoft Macintosh PowerPoint</Application>
  <PresentationFormat>Widescreen</PresentationFormat>
  <Paragraphs>127</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Calibri Light</vt:lpstr>
      <vt:lpstr>FontAwesome</vt:lpstr>
      <vt:lpstr>Palatino Linotype</vt:lpstr>
      <vt:lpstr>Arial</vt:lpstr>
      <vt:lpstr>Office Theme</vt:lpstr>
      <vt:lpstr>Version Control</vt:lpstr>
      <vt:lpstr>About Me</vt:lpstr>
      <vt:lpstr>What is Version Control?</vt:lpstr>
      <vt:lpstr>Why Version Control?</vt:lpstr>
      <vt:lpstr>Why Version Control?</vt:lpstr>
      <vt:lpstr>What Should I Use?</vt:lpstr>
      <vt:lpstr>Demo!</vt:lpstr>
      <vt:lpstr>References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2015-05-30T14:36:52Z</dcterms:created>
  <dcterms:modified xsi:type="dcterms:W3CDTF">2017-06-02T18:17:02Z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TC034605109991</vt:lpwstr>
  </property>
</Properties>
</file>